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6">
  <p:sldMasterIdLst>
    <p:sldMasterId id="2147483660" r:id="rId1"/>
    <p:sldMasterId id="2147483820" r:id="rId2"/>
  </p:sldMasterIdLst>
  <p:notesMasterIdLst>
    <p:notesMasterId r:id="rId11"/>
  </p:notesMasterIdLst>
  <p:handoutMasterIdLst>
    <p:handoutMasterId r:id="rId12"/>
  </p:handoutMasterIdLst>
  <p:sldIdLst>
    <p:sldId id="477" r:id="rId3"/>
    <p:sldId id="1993219734" r:id="rId4"/>
    <p:sldId id="1993219323" r:id="rId5"/>
    <p:sldId id="1993219737" r:id="rId6"/>
    <p:sldId id="1993219736" r:id="rId7"/>
    <p:sldId id="1993219738" r:id="rId8"/>
    <p:sldId id="1993219739" r:id="rId9"/>
    <p:sldId id="275" r:id="rId10"/>
  </p:sldIdLst>
  <p:sldSz cx="12192000" cy="6858000"/>
  <p:notesSz cx="6797675" cy="9926638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Tahoma" panose="020B0604030504040204" pitchFamily="34" charset="0"/>
      <p:regular r:id="rId19"/>
      <p:bold r:id="rId20"/>
    </p:embeddedFont>
    <p:embeddedFont>
      <p:font typeface="TH SarabunPSK" panose="020B0500040200020003" pitchFamily="34" charset="-34"/>
      <p:regular r:id="rId21"/>
      <p:bold r:id="rId22"/>
      <p:italic r:id="rId23"/>
      <p:boldItalic r:id="rId24"/>
    </p:embeddedFont>
    <p:embeddedFont>
      <p:font typeface="Wingdings 2" panose="05020102010507070707" pitchFamily="18" charset="2"/>
      <p:regular r:id="rId25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00FFFF"/>
    <a:srgbClr val="000099"/>
    <a:srgbClr val="FFCCCC"/>
    <a:srgbClr val="9D3405"/>
    <a:srgbClr val="CCFF99"/>
    <a:srgbClr val="FFCCFF"/>
    <a:srgbClr val="FFCC99"/>
    <a:srgbClr val="3E4957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498" y="6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352" cy="497856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0787" y="1"/>
            <a:ext cx="2945352" cy="497856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14DEC2A9-0A41-42B5-89B8-FBDCD41FB659}" type="datetimeFigureOut">
              <a:rPr lang="th-TH" smtClean="0"/>
              <a:t>16/01/66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783"/>
            <a:ext cx="2945352" cy="497856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50787" y="9428783"/>
            <a:ext cx="2945352" cy="497856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73ECEE74-B6D4-4571-B4B1-194786D144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964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53674C5A-A4AE-4FE3-8E7E-13B04ADBCE63}" type="datetimeFigureOut">
              <a:rPr lang="th-TH" smtClean="0"/>
              <a:t>16/01/66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760BB36A-BC1D-438F-96D5-19955EEC9F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750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Fade on Path"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512125"/>
            <a:ext cx="11541512" cy="28956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3200" b="1" kern="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531476" y="1905676"/>
            <a:ext cx="7774427" cy="210849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900"/>
              </a:spcBef>
              <a:buNone/>
              <a:defRPr sz="3600" b="1">
                <a:solidFill>
                  <a:srgbClr val="FFFF00"/>
                </a:solidFill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10886"/>
            <a:ext cx="2375337" cy="4645152"/>
          </a:xfr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FFFFFF">
                <a:alpha val="40000"/>
              </a:srgbClr>
            </a:glow>
            <a:reflection blurRad="6350" stA="50000" endA="300" endPos="55000" dir="5400000" sy="-100000" algn="bl" rotWithShape="0"/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2565118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450"/>
              </a:spcBef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 short phrases. </a:t>
            </a:r>
          </a:p>
          <a:p>
            <a:pPr defTabSz="685800">
              <a:spcBef>
                <a:spcPts val="450"/>
              </a:spcBef>
              <a:defRPr/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change the sample image, select the picture and delete it. Now click the Pictures icon in the placeholder to insert your own image.</a:t>
            </a:r>
          </a:p>
          <a:p>
            <a:pPr>
              <a:spcBef>
                <a:spcPts val="450"/>
              </a:spcBef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 </a:t>
            </a:r>
          </a:p>
          <a:p>
            <a:pPr>
              <a:spcBef>
                <a:spcPts val="450"/>
              </a:spcBef>
            </a:pPr>
            <a:endParaRPr lang="en-US" sz="12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531475" y="4656038"/>
            <a:ext cx="7774427" cy="1252926"/>
          </a:xfrm>
        </p:spPr>
        <p:txBody>
          <a:bodyPr rIns="180000" anchor="ctr">
            <a:normAutofit/>
          </a:bodyPr>
          <a:lstStyle>
            <a:lvl1pPr marL="0" indent="0" algn="r">
              <a:buNone/>
              <a:defRPr sz="24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8746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65CC098-7460-4D3C-B35F-FE2889CFA912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840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0FE3E4E-11D4-47C6-B99E-30490DF326D8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428341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67F3165-0DD3-40B4-B300-F888B1980F21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605796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584153-1AF3-4CBE-971D-A954523460F6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383825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BB47D26-CCF3-4F7A-BD0A-5D9CFC810038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14040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5523AFD-BB7D-4D99-B675-D373D4801495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29770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CFAF974-1976-45C5-A6A0-ED1E883ECE80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93327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solidFill>
            <a:schemeClr val="bg1"/>
          </a:solidFill>
        </p:spPr>
        <p:txBody>
          <a:bodyPr anchor="ctr" anchorCtr="1">
            <a:normAutofit/>
          </a:bodyPr>
          <a:lstStyle>
            <a:lvl1pPr>
              <a:defRPr sz="320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466013"/>
          </a:xfrm>
          <a:solidFill>
            <a:srgbClr val="336600"/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99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solidFill>
            <a:schemeClr val="accent2"/>
          </a:solidFill>
        </p:spPr>
        <p:txBody>
          <a:bodyPr tIns="288000" anchor="t" anchorCtr="0">
            <a:normAutofit/>
          </a:bodyPr>
          <a:lstStyle>
            <a:lvl1pPr algn="l">
              <a:defRPr sz="270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43377"/>
            <a:ext cx="10515600" cy="466013"/>
          </a:xfrm>
          <a:solidFill>
            <a:srgbClr val="336600"/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168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9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488" y="117475"/>
            <a:ext cx="11318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2"/>
          <p:cNvCxnSpPr/>
          <p:nvPr/>
        </p:nvCxnSpPr>
        <p:spPr bwMode="auto">
          <a:xfrm>
            <a:off x="0" y="755650"/>
            <a:ext cx="12192000" cy="0"/>
          </a:xfrm>
          <a:prstGeom prst="line">
            <a:avLst/>
          </a:prstGeom>
          <a:gradFill rotWithShape="1"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1"/>
          </a:gradFill>
          <a:ln w="38100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Picture 1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050" y="117475"/>
            <a:ext cx="11318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14"/>
          <p:cNvCxnSpPr/>
          <p:nvPr userDrawn="1"/>
        </p:nvCxnSpPr>
        <p:spPr bwMode="auto">
          <a:xfrm>
            <a:off x="0" y="755650"/>
            <a:ext cx="12192000" cy="0"/>
          </a:xfrm>
          <a:prstGeom prst="line">
            <a:avLst/>
          </a:prstGeom>
          <a:gradFill rotWithShape="1"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1"/>
          </a:gradFill>
          <a:ln w="38100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15" descr="C:\Users\kanchana.s\AppData\Local\Temp\Rar$DI47.512\logo MOPH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138" y="53975"/>
            <a:ext cx="9461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27909"/>
            <a:ext cx="10972800" cy="5054583"/>
          </a:xfrm>
        </p:spPr>
        <p:txBody>
          <a:bodyPr/>
          <a:lstStyle>
            <a:lvl1pPr marL="355600" indent="-355600" algn="l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Tahoma" pitchFamily="34" charset="0"/>
              <a:buChar char="●"/>
              <a:def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20000"/>
              </a:lnSpc>
              <a:spcBef>
                <a:spcPts val="600"/>
              </a:spcBef>
              <a:buClrTx/>
              <a:buFont typeface="Wingdings" pitchFamily="2" charset="2"/>
              <a:buChar char="§"/>
              <a:defRPr sz="2600"/>
            </a:lvl2pPr>
            <a:lvl3pPr>
              <a:lnSpc>
                <a:spcPct val="120000"/>
              </a:lnSpc>
              <a:spcBef>
                <a:spcPts val="600"/>
              </a:spcBef>
              <a:buClrTx/>
              <a:buSzPct val="80000"/>
              <a:buFont typeface="Wingdings" pitchFamily="2" charset="2"/>
              <a:buChar char="v"/>
              <a:defRPr/>
            </a:lvl3pPr>
            <a:lvl4pPr>
              <a:lnSpc>
                <a:spcPct val="120000"/>
              </a:lnSpc>
              <a:spcBef>
                <a:spcPts val="600"/>
              </a:spcBef>
              <a:buClrTx/>
              <a:defRPr/>
            </a:lvl4pPr>
            <a:lvl5pPr>
              <a:lnSpc>
                <a:spcPct val="120000"/>
              </a:lnSpc>
              <a:spcBef>
                <a:spcPts val="600"/>
              </a:spcBef>
              <a:buClrTx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" y="-13061"/>
            <a:ext cx="9735403" cy="768532"/>
          </a:xfrm>
          <a:prstGeom prst="rect">
            <a:avLst/>
          </a:prstGeom>
          <a:solidFill>
            <a:schemeClr val="accent1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396000"/>
          <a:lstStyle>
            <a:lvl1pPr algn="l">
              <a:defRPr sz="2800"/>
            </a:lvl1pPr>
          </a:lstStyle>
          <a:p>
            <a:pPr lvl="0"/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88100"/>
            <a:ext cx="2844800" cy="385763"/>
          </a:xfrm>
        </p:spPr>
        <p:txBody>
          <a:bodyPr/>
          <a:lstStyle>
            <a:lvl1pPr eaLnBrk="0" fontAlgn="auto" hangingPunct="0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737600" y="6388100"/>
            <a:ext cx="2844800" cy="369888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F5B4BDF-F058-4663-945D-F89CD2A01DB6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165600" y="6388100"/>
            <a:ext cx="3860800" cy="369888"/>
          </a:xfrm>
        </p:spPr>
        <p:txBody>
          <a:bodyPr/>
          <a:lstStyle>
            <a:lvl1pPr eaLnBrk="0" fontAlgn="auto" hangingPunct="0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79197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21BE406-DF75-48BF-85B1-D91397F7178C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35709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647AA10-61B1-4AFF-8389-ABE0F37DDC46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68137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204E73E-8AAA-4B05-853F-886A68EC2C06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761966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5D2ACD1-5382-40A3-A2CE-C0FE70B6EECD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50696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17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20000"/>
              </a:lnSpc>
              <a:spcBef>
                <a:spcPts val="450"/>
              </a:spcBef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20000"/>
              </a:lnSpc>
              <a:spcBef>
                <a:spcPts val="450"/>
              </a:spcBef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543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120000"/>
              </a:lnSpc>
              <a:spcBef>
                <a:spcPts val="450"/>
              </a:spcBef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04EBABB-164C-4B21-A7DC-1011164A5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1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914" r:id="rId5"/>
  </p:sldLayoutIdLst>
  <p:hf hdr="0" ftr="0" dt="0"/>
  <p:txStyles>
    <p:titleStyle>
      <a:lvl1pPr algn="l" defTabSz="685800" rtl="0" eaLnBrk="1" latinLnBrk="0" hangingPunct="1">
        <a:lnSpc>
          <a:spcPct val="120000"/>
        </a:lnSpc>
        <a:spcBef>
          <a:spcPts val="450"/>
        </a:spcBef>
        <a:buNone/>
        <a:defRPr sz="30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450"/>
        </a:spcBef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450"/>
        </a:spcBef>
        <a:buFont typeface="Tahoma" panose="020B0604030504040204" pitchFamily="34" charset="0"/>
        <a:buChar char="−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4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4455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คลิกเพื่อแก้ไขสไตล์ชื่อเรื่องต้นแบบ</a:t>
            </a:r>
            <a:endParaRPr lang="en-US" altLang="th-TH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44550" y="182880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คลิกเพื่อแก้ไขสไตล์ของข้อความต้นแบบ</a:t>
            </a:r>
          </a:p>
          <a:p>
            <a:pPr lvl="1"/>
            <a:r>
              <a:rPr lang="th-TH" altLang="th-TH"/>
              <a:t>ระดับที่สอง</a:t>
            </a:r>
          </a:p>
          <a:p>
            <a:pPr lvl="2"/>
            <a:r>
              <a:rPr lang="th-TH" altLang="th-TH"/>
              <a:t>ระดับที่สาม</a:t>
            </a:r>
          </a:p>
          <a:p>
            <a:pPr lvl="3"/>
            <a:r>
              <a:rPr lang="th-TH" altLang="th-TH"/>
              <a:t>ระดับที่สี่</a:t>
            </a:r>
          </a:p>
          <a:p>
            <a:pPr lvl="4"/>
            <a:r>
              <a:rPr lang="th-TH" altLang="th-TH"/>
              <a:t>ระดับที่ห้า</a:t>
            </a:r>
            <a:endParaRPr lang="en-US" alt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cs typeface="Angsana New" panose="02020603050405020304" pitchFamily="18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cs typeface="Angsana New" panose="02020603050405020304" pitchFamily="18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695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AF7440-DE8F-41C6-9CE3-292C60D50CCA}" type="slidenum">
              <a:rPr lang="en-US" altLang="th-TH"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th-TH"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0488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Wingdings 2" panose="05020102010507070707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C392E2-2F83-4594-81AE-A6DA7A40332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2077686"/>
            <a:ext cx="12192000" cy="2564580"/>
          </a:xfrm>
          <a:solidFill>
            <a:schemeClr val="accent6">
              <a:lumMod val="50000"/>
            </a:schemeClr>
          </a:solidFill>
          <a:ln>
            <a:solidFill>
              <a:schemeClr val="accent4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ความคืบหน้าการจัดสรร</a:t>
            </a:r>
          </a:p>
          <a:p>
            <a:pPr marL="0" indent="0" algn="ctr">
              <a:buNone/>
            </a:pP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งบกองทุนหลักประกันสุขภาพแห่งชาติ </a:t>
            </a:r>
          </a:p>
          <a:p>
            <a:pPr marL="0" indent="0" algn="ctr">
              <a:buNone/>
            </a:pP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แก่หน่วยบริการในสังกัด สป.สธ. และ รพ.สต.กรณี รพ.สต. ที่ถ่ายโอนไป อบจ.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9A5BF2-0549-E2CF-A0BB-C9C5BE6D2B62}"/>
              </a:ext>
            </a:extLst>
          </p:cNvPr>
          <p:cNvSpPr txBox="1"/>
          <p:nvPr/>
        </p:nvSpPr>
        <p:spPr>
          <a:xfrm>
            <a:off x="9585960" y="0"/>
            <a:ext cx="1264920" cy="71628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20291F-CFCF-08CE-C1B1-65A3DE026DDE}"/>
              </a:ext>
            </a:extLst>
          </p:cNvPr>
          <p:cNvSpPr txBox="1"/>
          <p:nvPr/>
        </p:nvSpPr>
        <p:spPr>
          <a:xfrm>
            <a:off x="3248167" y="4995692"/>
            <a:ext cx="61141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เสนอ</a:t>
            </a:r>
          </a:p>
          <a:p>
            <a:pPr algn="ctr"/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อนุกรรมการหลักประกันสุขภาพระดับเขตพื้นที่ เขต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ราชบุรี</a:t>
            </a:r>
          </a:p>
          <a:p>
            <a:pPr algn="ctr"/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1/2566 </a:t>
            </a:r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18 </a:t>
            </a:r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มกราคม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  <a:endParaRPr lang="th-TH" sz="20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0C663-6072-7808-729F-B51A064042B8}"/>
              </a:ext>
            </a:extLst>
          </p:cNvPr>
          <p:cNvSpPr txBox="1">
            <a:spLocks/>
          </p:cNvSpPr>
          <p:nvPr/>
        </p:nvSpPr>
        <p:spPr>
          <a:xfrm>
            <a:off x="9585960" y="823036"/>
            <a:ext cx="2393532" cy="1147894"/>
          </a:xfrm>
          <a:prstGeom prst="rect">
            <a:avLst/>
          </a:prstGeom>
          <a:ln w="38100">
            <a:solidFill>
              <a:srgbClr val="0000CC"/>
            </a:solidFill>
          </a:ln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120000"/>
              </a:lnSpc>
              <a:spcBef>
                <a:spcPts val="450"/>
              </a:spcBef>
              <a:buNone/>
              <a:defRPr sz="3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th-TH" sz="5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วาระที่ </a:t>
            </a:r>
            <a:r>
              <a:rPr lang="en-US" sz="5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65A95D-A59A-BED0-EA4A-C5593AC216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5B4BDF-F058-4663-945D-F89CD2A01DB6}" type="slidenum">
              <a:rPr lang="en-US" altLang="th-TH" smtClean="0"/>
              <a:pPr>
                <a:defRPr/>
              </a:pPr>
              <a:t>1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12903915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45B01-F775-80CE-A25A-0C3BFAE32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716289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มติคณะกรรมการหลักประกันสุขภาพแห่งชาติ ครั้งที่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2/2565 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กุมภาพันธ์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endParaRPr lang="th-TH" sz="32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1E4CA-27E5-5FE0-A9B9-072DE1F2C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92" y="1136846"/>
            <a:ext cx="10515600" cy="4894164"/>
          </a:xfrm>
          <a:ln w="28575">
            <a:solidFill>
              <a:srgbClr val="61B0B7"/>
            </a:solidFill>
          </a:ln>
        </p:spPr>
        <p:txBody>
          <a:bodyPr>
            <a:no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ห็นชอบขอเสนอแนวทางการบริหารจัดการงบกองทุนหลักประกันสุขภาพแหงชาติตามนโยบายการกระจายอำนาจดานสาธารณสุข ทั้งหลักการ ทางเลือกรูปแบบการจัดสรรงบกองทุนหลักประกันสุขภาพแหงชาติใหกับหนวยบริการปฐมภูมิ</a:t>
            </a:r>
          </a:p>
          <a:p>
            <a:r>
              <a:rPr lang="th-TH" sz="24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รพ.สต. ยังคงสถานะเปน 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หนวยบริการปฐมภูมิที่เปนเครือขายหนวยบริการ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ในระบบหลักประกันสุขภาพแหงชาติ แมมีการถายโอนไปยัง อบจ.แลว </a:t>
            </a:r>
          </a:p>
          <a:p>
            <a:r>
              <a:rPr lang="th-TH" sz="24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ทางเลือกรูปแบบการจัดสรร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งบกองทุนหลักประกันสุขภาพแหงชาติใหกับหนวยบริการปฐมภูมิ</a:t>
            </a:r>
          </a:p>
          <a:p>
            <a:pPr marL="971550" lvl="1" indent="-514350">
              <a:buFont typeface="+mj-lt"/>
              <a:buAutoNum type="arabicParenR"/>
            </a:pP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จัดสรรงบผ่านหน่วยบริการประจำ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CUP)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แบบที่ดำเนินการอยู่</a:t>
            </a:r>
          </a:p>
          <a:p>
            <a:pPr marL="971550" lvl="1" indent="-514350">
              <a:buFont typeface="+mj-lt"/>
              <a:buAutoNum type="arabicParenR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โอนงบประมาณตรงให้ รพ.สต. 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ภายใต้เงื่อนไขที่ตกลงกับหน่วยบริการประจำ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(แบบที่ดำเนินการกรณี สปสช.เขต 13 กทม.)</a:t>
            </a:r>
          </a:p>
          <a:p>
            <a:pPr marL="971550" lvl="1" indent="-514350">
              <a:buFont typeface="+mj-lt"/>
              <a:buAutoNum type="arabicParenR"/>
            </a:pP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ทางเลือกอื่น ๆ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(ถ้ามี) </a:t>
            </a:r>
          </a:p>
          <a:p>
            <a:pPr marL="457200" lvl="1" indent="0"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ทั้งนี้ สามารถเลือกทางเลือกได้ โดยไม่จำเป็นต้องดำเนินการเหมือนกันทุกแห่ง</a:t>
            </a:r>
          </a:p>
        </p:txBody>
      </p:sp>
      <p:pic>
        <p:nvPicPr>
          <p:cNvPr id="6" name="รูปภาพ 9" descr="nhso.jpg">
            <a:extLst>
              <a:ext uri="{FF2B5EF4-FFF2-40B4-BE49-F238E27FC236}">
                <a16:creationId xmlns:a16="http://schemas.microsoft.com/office/drawing/2014/main" id="{C5000B32-89C2-202E-F719-EB875D59E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6322" y="60793"/>
            <a:ext cx="1283293" cy="614188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94FA72-3215-7016-8B5A-01590C14C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166541A-E7E0-4B06-B34C-846B5CCE6C8F}" type="slidenum">
              <a:rPr lang="th-TH" sz="1400" smtClean="0">
                <a:solidFill>
                  <a:schemeClr val="tx1"/>
                </a:solidFill>
              </a:rPr>
              <a:t>2</a:t>
            </a:fld>
            <a:endParaRPr lang="th-TH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077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EC4906-CAFC-5728-847D-DFA16E906B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67" t="21333" r="22500" b="21186"/>
          <a:stretch/>
        </p:blipFill>
        <p:spPr>
          <a:xfrm>
            <a:off x="0" y="1619910"/>
            <a:ext cx="6309360" cy="39420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845B01-F775-80CE-A25A-0C3BFAE32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793"/>
            <a:ext cx="12192000" cy="75271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ประกาศคณะกรรมการการกระจายอำนาจให้แก่องค์กรปกครองส่วนท้องถิ่น วันที่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ตุลาค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endParaRPr lang="th-TH" sz="32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1E4CA-27E5-5FE0-A9B9-072DE1F2C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0" y="813509"/>
            <a:ext cx="5647695" cy="5861928"/>
          </a:xfr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ให้ทุกส่วนราชการ หน่วยงานที่เกี่ยวข้อง และ อบจ. ปฏิบัติตามหลักเกณฑ์และขั้นตอนการถ่ายโอนภารกิจ สอน. และ รพ.สต. ให้แก่ อบจ. ตามแนวทางฯ แนบท้ายประกาศ</a:t>
            </a:r>
          </a:p>
          <a:p>
            <a:pPr marL="0" indent="0">
              <a:buNone/>
            </a:pPr>
            <a:r>
              <a:rPr lang="th-TH" sz="24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แนวทางทางการดำเนินการถ่ายโอนภารกิจ สอน. และ รพ.สต. ให้แก่ อบจ.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รายได้ของ สอน. และ รพ.สต. ที่ได้รับการถ่ายโอนให้แก่ อบจ. มี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รายได้จากหน่วยบริการประจำแม่ข่ายที่ได้รับเงินสนับสนุนจากกองทุนหลักประกันสุขภาพแห่งชาติ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 </a:t>
            </a:r>
            <a:r>
              <a:rPr lang="th-TH" sz="2400" b="1" dirty="0">
                <a:solidFill>
                  <a:srgbClr val="16558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หน่วยบริการประจำแม่ข่าย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 </a:t>
            </a:r>
            <a:r>
              <a:rPr lang="th-TH" sz="24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จัดสรรให้ตามหลักเกณฑ์ที่แต่ละเครือข่ายได้ทำข้อตกลง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กำหนดไว้ และต้องไม่แตกต่าง จากแนวทางการจัดสรรงบประมาณก่อนการถ่ายโอนภารกิจ ให้แก่ อบจ. และต้องมีความเสมอภาค และความเท่าเทียมกับหน่วยบริการในสังกัดกระทรวงสาธารณสุข</a:t>
            </a:r>
          </a:p>
          <a:p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9" descr="nhso.jpg">
            <a:extLst>
              <a:ext uri="{FF2B5EF4-FFF2-40B4-BE49-F238E27FC236}">
                <a16:creationId xmlns:a16="http://schemas.microsoft.com/office/drawing/2014/main" id="{C5000B32-89C2-202E-F719-EB875D59E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1731" y="60793"/>
            <a:ext cx="1337884" cy="614188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94FA72-3215-7016-8B5A-01590C14C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166541A-E7E0-4B06-B34C-846B5CCE6C8F}" type="slidenum">
              <a:rPr lang="th-TH" sz="1400" smtClean="0">
                <a:solidFill>
                  <a:schemeClr val="tx1"/>
                </a:solidFill>
              </a:rPr>
              <a:t>3</a:t>
            </a:fld>
            <a:endParaRPr lang="th-TH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6986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9A31E-5F50-0158-8B87-0E24CF41A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533"/>
            <a:ext cx="10822675" cy="62779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th-TH" sz="4000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ข้อมูลหน่วยบริการ ในสังกัด </a:t>
            </a:r>
            <a:r>
              <a:rPr lang="th-TH" sz="4000" dirty="0" err="1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สปสธ</a:t>
            </a:r>
            <a:r>
              <a:rPr lang="th-TH" sz="4000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และ รพ.บ้านแพ้ว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F91E00F-7BEC-796A-0F47-C91EF29B3991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614149" y="1078173"/>
          <a:ext cx="10822673" cy="4594584"/>
        </p:xfrm>
        <a:graphic>
          <a:graphicData uri="http://schemas.openxmlformats.org/drawingml/2006/table">
            <a:tbl>
              <a:tblPr/>
              <a:tblGrid>
                <a:gridCol w="1567084">
                  <a:extLst>
                    <a:ext uri="{9D8B030D-6E8A-4147-A177-3AD203B41FA5}">
                      <a16:colId xmlns:a16="http://schemas.microsoft.com/office/drawing/2014/main" val="3577076468"/>
                    </a:ext>
                  </a:extLst>
                </a:gridCol>
                <a:gridCol w="1322227">
                  <a:extLst>
                    <a:ext uri="{9D8B030D-6E8A-4147-A177-3AD203B41FA5}">
                      <a16:colId xmlns:a16="http://schemas.microsoft.com/office/drawing/2014/main" val="657047068"/>
                    </a:ext>
                  </a:extLst>
                </a:gridCol>
                <a:gridCol w="1322227">
                  <a:extLst>
                    <a:ext uri="{9D8B030D-6E8A-4147-A177-3AD203B41FA5}">
                      <a16:colId xmlns:a16="http://schemas.microsoft.com/office/drawing/2014/main" val="1010569417"/>
                    </a:ext>
                  </a:extLst>
                </a:gridCol>
                <a:gridCol w="1322227">
                  <a:extLst>
                    <a:ext uri="{9D8B030D-6E8A-4147-A177-3AD203B41FA5}">
                      <a16:colId xmlns:a16="http://schemas.microsoft.com/office/drawing/2014/main" val="1063026773"/>
                    </a:ext>
                  </a:extLst>
                </a:gridCol>
                <a:gridCol w="1322227">
                  <a:extLst>
                    <a:ext uri="{9D8B030D-6E8A-4147-A177-3AD203B41FA5}">
                      <a16:colId xmlns:a16="http://schemas.microsoft.com/office/drawing/2014/main" val="3030175435"/>
                    </a:ext>
                  </a:extLst>
                </a:gridCol>
                <a:gridCol w="1322227">
                  <a:extLst>
                    <a:ext uri="{9D8B030D-6E8A-4147-A177-3AD203B41FA5}">
                      <a16:colId xmlns:a16="http://schemas.microsoft.com/office/drawing/2014/main" val="2124796103"/>
                    </a:ext>
                  </a:extLst>
                </a:gridCol>
                <a:gridCol w="1322227">
                  <a:extLst>
                    <a:ext uri="{9D8B030D-6E8A-4147-A177-3AD203B41FA5}">
                      <a16:colId xmlns:a16="http://schemas.microsoft.com/office/drawing/2014/main" val="355569268"/>
                    </a:ext>
                  </a:extLst>
                </a:gridCol>
                <a:gridCol w="1322227">
                  <a:extLst>
                    <a:ext uri="{9D8B030D-6E8A-4147-A177-3AD203B41FA5}">
                      <a16:colId xmlns:a16="http://schemas.microsoft.com/office/drawing/2014/main" val="1538410053"/>
                    </a:ext>
                  </a:extLst>
                </a:gridCol>
              </a:tblGrid>
              <a:tr h="598670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หน่วยบริการประจำ(แห่ง)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รพ.สต.ทั้งหมด(แห่ง)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รพ.สต.ถ่ายโอน(แห่ง)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ประชากรทั้งหมด(คน)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ประชากรถ่ายโอน(คน)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387390"/>
                  </a:ext>
                </a:extLst>
              </a:tr>
              <a:tr h="613272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ราชบุรี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46.75%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605,042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216,171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35.73%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631215"/>
                  </a:ext>
                </a:extLst>
              </a:tr>
              <a:tr h="306636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กาญจนบุรี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64.67%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594,944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298,114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50.11%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887624"/>
                  </a:ext>
                </a:extLst>
              </a:tr>
              <a:tr h="306636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98.86%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635,166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529,468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83.36%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268689"/>
                  </a:ext>
                </a:extLst>
              </a:tr>
              <a:tr h="613272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นครปฐม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26.09%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602,126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113,380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18.83%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185813"/>
                  </a:ext>
                </a:extLst>
              </a:tr>
              <a:tr h="306636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สมุทรสาคร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62.71%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390,505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200,712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51.40%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32214"/>
                  </a:ext>
                </a:extLst>
              </a:tr>
              <a:tr h="306636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340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340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131,739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3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34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547869"/>
                  </a:ext>
                </a:extLst>
              </a:tr>
              <a:tr h="306636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เพชรบุรี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340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3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342,434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3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34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85647"/>
                  </a:ext>
                </a:extLst>
              </a:tr>
              <a:tr h="306636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17.98%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403,749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78,985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19.56%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938864"/>
                  </a:ext>
                </a:extLst>
              </a:tr>
              <a:tr h="306636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สปสช. เขต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45.82%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3,705,705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1,436,830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38.77%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39552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CE23974-28B1-0173-6F16-2E81556F8B13}"/>
              </a:ext>
            </a:extLst>
          </p:cNvPr>
          <p:cNvSpPr txBox="1"/>
          <p:nvPr/>
        </p:nvSpPr>
        <p:spPr>
          <a:xfrm>
            <a:off x="777922" y="6045958"/>
            <a:ext cx="6646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ข้อมูลประชากร ณ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เมษายน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endParaRPr lang="th-TH" sz="1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AE62BD-000F-B2FE-5A68-B9F23A5ADF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5B4BDF-F058-4663-945D-F89CD2A01DB6}" type="slidenum">
              <a:rPr lang="en-US" altLang="th-TH" smtClean="0"/>
              <a:pPr>
                <a:defRPr/>
              </a:pPr>
              <a:t>4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51318538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6AA73A-C97F-DF96-5E84-7D5F3D03059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939115"/>
            <a:ext cx="10972800" cy="534337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CUP </a:t>
            </a:r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ที่ไม่มี รพ.สต.ถ่ายโอนไป อบจ จัดสรรให้หน่วยบริการแม่ข่าย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CUP </a:t>
            </a:r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 รพ.สต.ถ่ายโอนไป อบจ.</a:t>
            </a:r>
          </a:p>
          <a:p>
            <a:pPr lvl="1"/>
            <a:r>
              <a:rPr lang="th-TH" sz="28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โอนเงินให้กับหน่วยบริการแม่ข่าย และ รพ.สต.ที่มี</a:t>
            </a:r>
            <a:r>
              <a:rPr lang="th-TH" sz="2800" b="1" dirty="0" err="1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28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ข้อตกลง  และแจ้งข้อตกลงมายัง สปสช.แล้ว</a:t>
            </a:r>
          </a:p>
          <a:p>
            <a:pPr lvl="1"/>
            <a:r>
              <a:rPr lang="th-TH" sz="28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CUP </a:t>
            </a:r>
            <a:r>
              <a:rPr lang="th-TH" sz="28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ยังไม่มีข้อตกลงยัง จะยังไม่รับการโอนเงิน</a:t>
            </a:r>
          </a:p>
          <a:p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สปสช.โอนเงินครบ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100% </a:t>
            </a:r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ของรายรับ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OP PP </a:t>
            </a:r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</a:p>
          <a:p>
            <a:pPr lvl="1"/>
            <a:r>
              <a:rPr lang="th-TH" sz="28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29 </a:t>
            </a:r>
            <a:r>
              <a:rPr lang="th-TH" sz="28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ธันวาคม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 </a:t>
            </a:r>
            <a:r>
              <a:rPr lang="th-TH" sz="28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โอน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50%</a:t>
            </a:r>
          </a:p>
          <a:p>
            <a:pPr lvl="1"/>
            <a:r>
              <a:rPr lang="th-TH" sz="28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28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มกราคม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2566 </a:t>
            </a:r>
            <a:r>
              <a:rPr lang="th-TH" sz="28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ครบ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100%</a:t>
            </a:r>
          </a:p>
          <a:p>
            <a:r>
              <a:rPr lang="th-TH" b="1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จากมติประชุมคณะกรรมการกำหนดแนวทางการใช้จ่ายเงินกองทุนหลักประกันสุขภาพแห่งชาติ ของหน่วยบริการสังกัดสำนักงานปลัดกระทรวงสาธารณสุข </a:t>
            </a:r>
            <a:r>
              <a:rPr lang="th-TH" b="1" i="0" u="sng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ระดับประเทศ</a:t>
            </a:r>
            <a:r>
              <a:rPr lang="th-TH" b="1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 (7</a:t>
            </a:r>
            <a:r>
              <a:rPr lang="en-US" b="1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x7) </a:t>
            </a:r>
            <a:r>
              <a:rPr lang="th-TH" b="1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 1/2566 วันที่ 10 มกราคม 2566 </a:t>
            </a:r>
          </a:p>
          <a:p>
            <a:pPr lvl="1"/>
            <a:r>
              <a:rPr lang="th-TH" b="1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เห็นชอบให้กำหนดแนวทางการจัดสรรงบประมาณสำหรับ 19 จังหวัด ทียังไม่มีข้อตกลงร่วม โดยขอให้ สปสช. พิจารณาจัดสรรเงินค่าบริการ </a:t>
            </a:r>
            <a:r>
              <a:rPr lang="en-US" b="1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OP-PP </a:t>
            </a:r>
            <a:r>
              <a:rPr lang="th-TH" b="1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ให้กับหน่วยบริการประจำ (</a:t>
            </a:r>
            <a:r>
              <a:rPr lang="en-US" b="1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CUP) </a:t>
            </a:r>
            <a:r>
              <a:rPr lang="th-TH" b="1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ไปเบื้องต้นไม่เกินร้อยละ 75 ของประมาณการรายรับปี 2566  </a:t>
            </a:r>
            <a:endParaRPr lang="th-TH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กระทรวงสาธารณสุขโดยรองปลัดพง</a:t>
            </a:r>
            <a:r>
              <a:rPr lang="th-TH" b="1" i="0" u="none" strike="noStrike" baseline="0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ษ์</a:t>
            </a:r>
            <a:r>
              <a:rPr lang="th-TH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เกษม ไข่มุกด์ รับไปหารือกับท่านรองนายกวิษณุ เครืองาม เพื่อให้มี ข้อสรุปเชิงนโยบายประเด็นการจัดสรรงบคงเหลือ และ แนวทางการดำเนินงานที่ชัดเจนในระดับพื้นที่ กรณี พื้นที่ที่ไม่สามารถทำความตกลงร่วมกันได้ระหว่าง กสธ. และท้องถิ่น </a:t>
            </a:r>
          </a:p>
          <a:p>
            <a:pPr marL="0" indent="0">
              <a:buNone/>
            </a:pPr>
            <a:endParaRPr lang="th-TH" sz="1800" b="0" i="0" u="none" strike="noStrike" baseline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B38DD7-463F-A2A1-D929-7C475CE6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3061"/>
            <a:ext cx="10972800" cy="768532"/>
          </a:xfrm>
          <a:solidFill>
            <a:schemeClr val="accent2"/>
          </a:solidFill>
        </p:spPr>
        <p:txBody>
          <a:bodyPr/>
          <a:lstStyle/>
          <a:p>
            <a:r>
              <a:rPr lang="th-TH" dirty="0">
                <a:solidFill>
                  <a:schemeClr val="accent6">
                    <a:lumMod val="50000"/>
                  </a:schemeClr>
                </a:solidFill>
              </a:rPr>
              <a:t>หลักการโอนเงินให้กับหน่วยบริการ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0E5DC-8062-F476-F7F2-A48E37827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5B4BDF-F058-4663-945D-F89CD2A01DB6}" type="slidenum">
              <a:rPr lang="en-US" altLang="th-TH" smtClean="0"/>
              <a:pPr>
                <a:defRPr/>
              </a:pPr>
              <a:t>5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72622277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67E4D-0B17-67BD-D1AC-D97456B8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781731" cy="70968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th-TH" sz="4000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ข้อมูลการจัดสรรงบ 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OP PP </a:t>
            </a:r>
            <a:r>
              <a:rPr lang="th-TH" sz="4000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 รพ.สต.ถ่ายโอน ตามข้อตกลงฯ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30E5625E-6166-E004-4EDD-4011302382E9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06082156"/>
              </p:ext>
            </p:extLst>
          </p:nvPr>
        </p:nvGraphicFramePr>
        <p:xfrm>
          <a:off x="333374" y="876300"/>
          <a:ext cx="11610976" cy="5772148"/>
        </p:xfrm>
        <a:graphic>
          <a:graphicData uri="http://schemas.openxmlformats.org/drawingml/2006/table">
            <a:tbl>
              <a:tblPr/>
              <a:tblGrid>
                <a:gridCol w="1036901">
                  <a:extLst>
                    <a:ext uri="{9D8B030D-6E8A-4147-A177-3AD203B41FA5}">
                      <a16:colId xmlns:a16="http://schemas.microsoft.com/office/drawing/2014/main" val="3383205804"/>
                    </a:ext>
                  </a:extLst>
                </a:gridCol>
                <a:gridCol w="2197612">
                  <a:extLst>
                    <a:ext uri="{9D8B030D-6E8A-4147-A177-3AD203B41FA5}">
                      <a16:colId xmlns:a16="http://schemas.microsoft.com/office/drawing/2014/main" val="1461821519"/>
                    </a:ext>
                  </a:extLst>
                </a:gridCol>
                <a:gridCol w="1609519">
                  <a:extLst>
                    <a:ext uri="{9D8B030D-6E8A-4147-A177-3AD203B41FA5}">
                      <a16:colId xmlns:a16="http://schemas.microsoft.com/office/drawing/2014/main" val="3731247195"/>
                    </a:ext>
                  </a:extLst>
                </a:gridCol>
                <a:gridCol w="1470234">
                  <a:extLst>
                    <a:ext uri="{9D8B030D-6E8A-4147-A177-3AD203B41FA5}">
                      <a16:colId xmlns:a16="http://schemas.microsoft.com/office/drawing/2014/main" val="2930818250"/>
                    </a:ext>
                  </a:extLst>
                </a:gridCol>
                <a:gridCol w="1377376">
                  <a:extLst>
                    <a:ext uri="{9D8B030D-6E8A-4147-A177-3AD203B41FA5}">
                      <a16:colId xmlns:a16="http://schemas.microsoft.com/office/drawing/2014/main" val="4187018503"/>
                    </a:ext>
                  </a:extLst>
                </a:gridCol>
                <a:gridCol w="1238091">
                  <a:extLst>
                    <a:ext uri="{9D8B030D-6E8A-4147-A177-3AD203B41FA5}">
                      <a16:colId xmlns:a16="http://schemas.microsoft.com/office/drawing/2014/main" val="1158780567"/>
                    </a:ext>
                  </a:extLst>
                </a:gridCol>
                <a:gridCol w="1114283">
                  <a:extLst>
                    <a:ext uri="{9D8B030D-6E8A-4147-A177-3AD203B41FA5}">
                      <a16:colId xmlns:a16="http://schemas.microsoft.com/office/drawing/2014/main" val="3872874250"/>
                    </a:ext>
                  </a:extLst>
                </a:gridCol>
                <a:gridCol w="1566960">
                  <a:extLst>
                    <a:ext uri="{9D8B030D-6E8A-4147-A177-3AD203B41FA5}">
                      <a16:colId xmlns:a16="http://schemas.microsoft.com/office/drawing/2014/main" val="321191453"/>
                    </a:ext>
                  </a:extLst>
                </a:gridCol>
              </a:tblGrid>
              <a:tr h="54043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ข้อตกลง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รายรับ 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OP PP(step)</a:t>
                      </a:r>
                      <a:b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ค่าแรง 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OP PP</a:t>
                      </a:r>
                      <a:b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รายรับหลังปรับลดค่าแรง(บาท)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รายรับ 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OP/PP </a:t>
                      </a:r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รพ.สต.ถ่ายโอน (บาท)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ร้อยละรายรับ 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OP PP </a:t>
                      </a:r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ที่ถ่ายโอน(บาท)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549125"/>
                  </a:ext>
                </a:extLst>
              </a:tr>
              <a:tr h="355893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ราชบุรี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947,008,891.72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608,979,352.63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311,727,100.61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800262"/>
                  </a:ext>
                </a:extLst>
              </a:tr>
              <a:tr h="276805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กาญจนบุรี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914,487,745.47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494,202,979.56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416,799,677.33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791340"/>
                  </a:ext>
                </a:extLst>
              </a:tr>
              <a:tr h="830417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 บาท/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UC/</a:t>
                      </a:r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</a:t>
                      </a:r>
                      <a:b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โอน 11 บาท/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UC/</a:t>
                      </a:r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 </a:t>
                      </a:r>
                      <a:b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(กันไว้ รพ. 3 บาท/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UC/</a:t>
                      </a:r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987,586,489.43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557,517,379.20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426,674,395.88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69,889,776.00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919276"/>
                  </a:ext>
                </a:extLst>
              </a:tr>
              <a:tr h="896322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นครปฐม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เข้า 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cup </a:t>
                      </a:r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  </a:t>
                      </a:r>
                      <a:b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บริหารจัดการคงเดิม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819,619,430.22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436,289,686.71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380,182,695.80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30677"/>
                  </a:ext>
                </a:extLst>
              </a:tr>
              <a:tr h="1765061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สมุทรสาคร 120 บาท/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UC</a:t>
                      </a:r>
                      <a:b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กระทุ่มแบน จ่ายตามขนาดประชากร 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UC S=400,000 </a:t>
                      </a:r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 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M=600,000 </a:t>
                      </a:r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 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L=900,000 </a:t>
                      </a:r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</a:t>
                      </a:r>
                      <a:b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บ้านแพ้ว จ่ายตามขนาดประชากร 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UC S=400,000 </a:t>
                      </a:r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 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M=450,000 </a:t>
                      </a:r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360,650,883.63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233,072,827.09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126,520,962.29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13,780,760.00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บ้านแพ้วให้ รพ.สต.ถ่ายโอน 8,350,000 บาท ตามรายรับพึงรับรายเดือน สปสช.จะดำเนินการโอนในช่วงเวลาเดียวกับรอบ ของ สปสธ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448350"/>
                  </a:ext>
                </a:extLst>
              </a:tr>
              <a:tr h="276805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340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254,536,762.67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191,703,456.02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62,332,142.49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3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3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34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448661"/>
                  </a:ext>
                </a:extLst>
              </a:tr>
              <a:tr h="276805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340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566,497,771.93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357,272,270.73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207,525,048.51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3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34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34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099102"/>
                  </a:ext>
                </a:extLst>
              </a:tr>
              <a:tr h="276805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607,948,766.80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317,696,273.22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287,852,470.11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016657"/>
                  </a:ext>
                </a:extLst>
              </a:tr>
              <a:tr h="2768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Grand 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5,458,336,741.87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3,196,734,225.16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2,219,614,493.02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83,670,536.00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25019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02CA90-CEE6-9981-0A58-721EB969DF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5B4BDF-F058-4663-945D-F89CD2A01DB6}" type="slidenum">
              <a:rPr lang="en-US" altLang="th-TH" smtClean="0"/>
              <a:pPr>
                <a:defRPr/>
              </a:pPr>
              <a:t>6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12175391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0F8AE77-63E5-62BF-5EC1-DF6ACC58087B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680400"/>
              </p:ext>
            </p:extLst>
          </p:nvPr>
        </p:nvGraphicFramePr>
        <p:xfrm>
          <a:off x="545910" y="928046"/>
          <a:ext cx="11036490" cy="5614237"/>
        </p:xfrm>
        <a:graphic>
          <a:graphicData uri="http://schemas.openxmlformats.org/drawingml/2006/table">
            <a:tbl>
              <a:tblPr/>
              <a:tblGrid>
                <a:gridCol w="1556726">
                  <a:extLst>
                    <a:ext uri="{9D8B030D-6E8A-4147-A177-3AD203B41FA5}">
                      <a16:colId xmlns:a16="http://schemas.microsoft.com/office/drawing/2014/main" val="242866224"/>
                    </a:ext>
                  </a:extLst>
                </a:gridCol>
                <a:gridCol w="1759680">
                  <a:extLst>
                    <a:ext uri="{9D8B030D-6E8A-4147-A177-3AD203B41FA5}">
                      <a16:colId xmlns:a16="http://schemas.microsoft.com/office/drawing/2014/main" val="1799279134"/>
                    </a:ext>
                  </a:extLst>
                </a:gridCol>
                <a:gridCol w="5008729">
                  <a:extLst>
                    <a:ext uri="{9D8B030D-6E8A-4147-A177-3AD203B41FA5}">
                      <a16:colId xmlns:a16="http://schemas.microsoft.com/office/drawing/2014/main" val="4032921684"/>
                    </a:ext>
                  </a:extLst>
                </a:gridCol>
                <a:gridCol w="2711355">
                  <a:extLst>
                    <a:ext uri="{9D8B030D-6E8A-4147-A177-3AD203B41FA5}">
                      <a16:colId xmlns:a16="http://schemas.microsoft.com/office/drawing/2014/main" val="876312074"/>
                    </a:ext>
                  </a:extLst>
                </a:gridCol>
              </a:tblGrid>
              <a:tr h="75134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MOU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ปัญหา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การแก้ไข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948898"/>
                  </a:ext>
                </a:extLst>
              </a:tr>
              <a:tr h="76974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ราชบุรี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ยังไม่มีการลงนาม (งบประมาณเหมาจ่ายรายหัว สปสช)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3025582"/>
                  </a:ext>
                </a:extLst>
              </a:tr>
              <a:tr h="2363382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กาญจนบุรี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ลงนามแล้ว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เนื่องจากมีการโอนลง รพ.สต. 100% หลังหักค่าแรง รพ.สต.ถ่ายโอน ทำให้มีหน่วยบริการได้แก่ รพ.พหลพลพยุหเสนา รพ.มะการักษ์ และ รพ.ทองผาภูมิ งบจัดสรรจาก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op/pp 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ไม่เพียงพอ จำเป็นต้องให้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Cup 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ยืนยันการจัดสรรเงินงบประมาณเพิ่มเติมและตารางจัดสรรเงินยังไม่ได้มีการกันเงินตามจ่ายในจังหวัด ตามมติที่ประชุม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ได้ทำหนังสือหารือ สปสช. และแจ้ง </a:t>
                      </a:r>
                      <a:r>
                        <a:rPr lang="th-TH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กสพ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.กาญจนบุรีในการดำเนินการแก้ไขรายละเอียด ในเรื่องการตามจ่ายค่าใช้จ่ายในการส่งต่อผู้ป่วย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244805"/>
                  </a:ext>
                </a:extLst>
              </a:tr>
              <a:tr h="157558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ลงนามแล้ว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ให้มีการโอนงบประมาณ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OPPP 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และงบค่าบริการทางการแพทย์ ลง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CUP (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หน่วยบริการประจำ)</a:t>
                      </a:r>
                      <a:b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ต้องมีการหารือในรายละเอียดการโอนเงินไปยัง รพ.สต.ถ่ายโอน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สปสช.เขต 5 ราชบุรี  จะขอนัด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zoom 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กับพื้นที่อีกครั้ง ในวันที่ 23 มค 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2233752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977AD75-FEA6-AAFB-F91C-23F310360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3061"/>
            <a:ext cx="10972800" cy="768532"/>
          </a:xfrm>
          <a:solidFill>
            <a:schemeClr val="accent2"/>
          </a:solidFill>
        </p:spPr>
        <p:txBody>
          <a:bodyPr/>
          <a:lstStyle/>
          <a:p>
            <a:r>
              <a:rPr lang="th-TH" dirty="0"/>
              <a:t>ข้อตกลงในจังหวัดที่มี รพ.สต.ถ่ายโอน (ที่ยังไม่มีการโอนเงิน)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A8C7D-D4CC-0619-B880-DD99086652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5B4BDF-F058-4663-945D-F89CD2A01DB6}" type="slidenum">
              <a:rPr lang="en-US" altLang="th-TH" smtClean="0"/>
              <a:pPr>
                <a:defRPr/>
              </a:pPr>
              <a:t>7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59141381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45B01-F775-80CE-A25A-0C3BFAE32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01" y="3941"/>
            <a:ext cx="9941940" cy="69136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เรียนคณะอนุกรรมการหลักประกันสุขภาพระดับเขตพื้นที่ เขต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ราชบุรี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1E4CA-27E5-5FE0-A9B9-072DE1F2C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081" y="1143237"/>
            <a:ext cx="11395879" cy="3237694"/>
          </a:xfrm>
          <a:ln w="28575">
            <a:solidFill>
              <a:srgbClr val="61B0B7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เพื่อรับทราบความก้าวหน้าของการจัดสรรค่าบริการสาธารณสุขแก่หน่วยบริการถ่ายโอน</a:t>
            </a:r>
          </a:p>
          <a:p>
            <a:pPr marL="0" indent="0">
              <a:buNone/>
            </a:pP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9" descr="nhso.jpg">
            <a:extLst>
              <a:ext uri="{FF2B5EF4-FFF2-40B4-BE49-F238E27FC236}">
                <a16:creationId xmlns:a16="http://schemas.microsoft.com/office/drawing/2014/main" id="{C5000B32-89C2-202E-F719-EB875D59E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640" y="81113"/>
            <a:ext cx="1410975" cy="614188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94FA72-3215-7016-8B5A-01590C14C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166541A-E7E0-4B06-B34C-846B5CCE6C8F}" type="slidenum">
              <a:rPr lang="th-TH" sz="1400" smtClean="0">
                <a:solidFill>
                  <a:schemeClr val="tx1"/>
                </a:solidFill>
              </a:rPr>
              <a:t>8</a:t>
            </a:fld>
            <a:endParaRPr lang="th-TH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96982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Custom 19">
      <a:dk1>
        <a:sysClr val="windowText" lastClr="000000"/>
      </a:dk1>
      <a:lt1>
        <a:sysClr val="window" lastClr="FFFFFF"/>
      </a:lt1>
      <a:dk2>
        <a:srgbClr val="632E62"/>
      </a:dk2>
      <a:lt2>
        <a:srgbClr val="FFFFFF"/>
      </a:lt2>
      <a:accent1>
        <a:srgbClr val="92278F"/>
      </a:accent1>
      <a:accent2>
        <a:srgbClr val="FFFFFF"/>
      </a:accent2>
      <a:accent3>
        <a:srgbClr val="FFFFFF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xt_and_Picture_Fade_on_Path_Themed.potx" id="{5FA225B1-9DB7-4E7A-BEDA-2F16819FB22A}" vid="{6D0C3340-F1D4-4E44-988D-AE99DD9A48B6}"/>
    </a:ext>
  </a:extLst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14422</TotalTime>
  <Words>1225</Words>
  <Application>Microsoft Office PowerPoint</Application>
  <PresentationFormat>Widescreen</PresentationFormat>
  <Paragraphs>221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Tahoma</vt:lpstr>
      <vt:lpstr>Wingdings</vt:lpstr>
      <vt:lpstr>Arial</vt:lpstr>
      <vt:lpstr>Calibri</vt:lpstr>
      <vt:lpstr>Wingdings 2</vt:lpstr>
      <vt:lpstr>TH SarabunPSK</vt:lpstr>
      <vt:lpstr>Calibri Light</vt:lpstr>
      <vt:lpstr>1_Office Theme</vt:lpstr>
      <vt:lpstr>HDOfficeLightV0</vt:lpstr>
      <vt:lpstr>PowerPoint Presentation</vt:lpstr>
      <vt:lpstr>มติคณะกรรมการหลักประกันสุขภาพแห่งชาติ ครั้งที่ 2/2565 วันที่ 7 กุมภาพันธ์2565</vt:lpstr>
      <vt:lpstr>ประกาศคณะกรรมการการกระจายอำนาจให้แก่องค์กรปกครองส่วนท้องถิ่น วันที่ 5 ตุลาค2564</vt:lpstr>
      <vt:lpstr>ข้อมูลหน่วยบริการ ในสังกัด สปสธ และ รพ.บ้านแพ้ว</vt:lpstr>
      <vt:lpstr>หลักการโอนเงินให้กับหน่วยบริการ</vt:lpstr>
      <vt:lpstr>ข้อมูลการจัดสรรงบ OP PP สำหรับ รพ.สต.ถ่ายโอน ตามข้อตกลงฯ</vt:lpstr>
      <vt:lpstr>ข้อตกลงในจังหวัดที่มี รพ.สต.ถ่ายโอน (ที่ยังไม่มีการโอนเงิน)</vt:lpstr>
      <vt:lpstr>เรียนคณะอนุกรรมการหลักประกันสุขภาพระดับเขตพื้นที่ เขต 5 ราชบุรี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prangwalai.l</dc:creator>
  <cp:lastModifiedBy>nhso 121</cp:lastModifiedBy>
  <cp:revision>284</cp:revision>
  <cp:lastPrinted>2021-04-05T01:35:42Z</cp:lastPrinted>
  <dcterms:created xsi:type="dcterms:W3CDTF">2018-10-29T00:52:06Z</dcterms:created>
  <dcterms:modified xsi:type="dcterms:W3CDTF">2023-01-16T07:30:30Z</dcterms:modified>
</cp:coreProperties>
</file>